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72" r:id="rId5"/>
    <p:sldId id="273" r:id="rId6"/>
    <p:sldId id="260" r:id="rId7"/>
    <p:sldId id="257" r:id="rId8"/>
    <p:sldId id="258" r:id="rId9"/>
    <p:sldId id="261" r:id="rId10"/>
    <p:sldId id="262" r:id="rId11"/>
    <p:sldId id="259" r:id="rId12"/>
    <p:sldId id="266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2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062A2A6-7CBB-41AE-B435-4B4EAE1D24E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674D032-A44C-4578-BE3D-BB3B16F8FC87}" type="datetimeFigureOut">
              <a:rPr lang="en-GB" smtClean="0"/>
              <a:t>18/05/16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Approaches (AS)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1800" dirty="0" smtClean="0"/>
              <a:t>D A </a:t>
            </a:r>
            <a:r>
              <a:rPr lang="en-GB" sz="1800" dirty="0" err="1" smtClean="0"/>
              <a:t>Gajic</a:t>
            </a:r>
            <a:r>
              <a:rPr lang="en-GB" sz="1800" dirty="0" smtClean="0"/>
              <a:t> (</a:t>
            </a:r>
            <a:r>
              <a:rPr lang="en-GB" sz="1800" dirty="0" err="1" smtClean="0"/>
              <a:t>CPsychol</a:t>
            </a:r>
            <a:r>
              <a:rPr lang="en-GB" sz="1800" dirty="0" smtClean="0"/>
              <a:t>, </a:t>
            </a:r>
            <a:r>
              <a:rPr lang="en-GB" sz="1800" dirty="0" err="1" smtClean="0"/>
              <a:t>AFBPsS</a:t>
            </a:r>
            <a:r>
              <a:rPr lang="en-GB" sz="1800" dirty="0" smtClean="0"/>
              <a:t>)</a:t>
            </a:r>
            <a:br>
              <a:rPr lang="en-GB" sz="1800" dirty="0" smtClean="0"/>
            </a:br>
            <a:r>
              <a:rPr lang="en-GB" sz="1800" dirty="0" smtClean="0"/>
              <a:t>d.gajic@thepolesworthschool.com</a:t>
            </a:r>
            <a:br>
              <a:rPr lang="en-GB" sz="1800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Revision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12" y="4363094"/>
            <a:ext cx="6886575" cy="223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7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Cognitive Neuroscience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Advances in </a:t>
            </a:r>
            <a:r>
              <a:rPr lang="en-US" b="1" dirty="0"/>
              <a:t>cognitive neuroscience</a:t>
            </a:r>
            <a:r>
              <a:rPr lang="en-US" dirty="0"/>
              <a:t> mean that we can now see what areas of the brain are involved in specific </a:t>
            </a:r>
            <a:r>
              <a:rPr lang="en-US" b="1" dirty="0"/>
              <a:t>cognitive</a:t>
            </a:r>
            <a:r>
              <a:rPr lang="en-US" dirty="0"/>
              <a:t> </a:t>
            </a:r>
            <a:r>
              <a:rPr lang="en-US" dirty="0" smtClean="0"/>
              <a:t>functions.</a:t>
            </a:r>
          </a:p>
          <a:p>
            <a:r>
              <a:rPr lang="en-GB" dirty="0" smtClean="0"/>
              <a:t>fMRI &amp; PET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01" y="3789040"/>
            <a:ext cx="4222750" cy="209423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5" y="3803239"/>
            <a:ext cx="3253105" cy="215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348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4)Biological Approach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approach, as the name suggests, focuses on </a:t>
            </a:r>
            <a:r>
              <a:rPr lang="en-US" b="1" dirty="0"/>
              <a:t>biological explanations</a:t>
            </a:r>
            <a:r>
              <a:rPr lang="en-US" dirty="0"/>
              <a:t> of human </a:t>
            </a:r>
            <a:r>
              <a:rPr lang="en-US" dirty="0" err="1"/>
              <a:t>behaviour</a:t>
            </a:r>
            <a:r>
              <a:rPr lang="en-US" dirty="0"/>
              <a:t>. Of particular importance are the influences of </a:t>
            </a:r>
            <a:r>
              <a:rPr lang="en-US" b="1" dirty="0"/>
              <a:t>genes, biological structures, neurochemistry and evolution.</a:t>
            </a:r>
            <a:endParaRPr lang="en-GB" dirty="0"/>
          </a:p>
          <a:p>
            <a:endParaRPr lang="en-GB" dirty="0"/>
          </a:p>
          <a:p>
            <a:r>
              <a:rPr lang="en-US" dirty="0"/>
              <a:t>The </a:t>
            </a:r>
            <a:r>
              <a:rPr lang="en-US" b="1" dirty="0"/>
              <a:t>biological approach</a:t>
            </a:r>
            <a:r>
              <a:rPr lang="en-US" dirty="0"/>
              <a:t> is firmly on the </a:t>
            </a:r>
            <a:r>
              <a:rPr lang="en-US" b="1" dirty="0"/>
              <a:t>nature</a:t>
            </a:r>
            <a:r>
              <a:rPr lang="en-US" dirty="0"/>
              <a:t> side of the </a:t>
            </a:r>
            <a:r>
              <a:rPr lang="en-US" b="1" dirty="0"/>
              <a:t>nature/nurture debate.</a:t>
            </a:r>
            <a:r>
              <a:rPr lang="en-US" dirty="0"/>
              <a:t> It is often criticized as being </a:t>
            </a:r>
            <a:r>
              <a:rPr lang="en-US" b="1" dirty="0"/>
              <a:t>reductionist </a:t>
            </a:r>
            <a:r>
              <a:rPr lang="en-US" dirty="0"/>
              <a:t>as it ignores social and cultural influences on </a:t>
            </a:r>
            <a:r>
              <a:rPr lang="en-US" dirty="0" err="1"/>
              <a:t>behaviour</a:t>
            </a:r>
            <a:r>
              <a:rPr lang="en-US" dirty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699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Biological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Genetic Inheritance </a:t>
            </a:r>
            <a:r>
              <a:rPr lang="en-GB" dirty="0" smtClean="0"/>
              <a:t>- </a:t>
            </a:r>
            <a:r>
              <a:rPr lang="en-US" dirty="0"/>
              <a:t>Our genetic inheritance comes from our parents we have 50% of our mother’s genes and 50% of our father’s genes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b="1" dirty="0"/>
              <a:t>genotype </a:t>
            </a:r>
            <a:r>
              <a:rPr lang="en-US" dirty="0"/>
              <a:t>is the genetic code written into the DNA of individual cells, the </a:t>
            </a:r>
            <a:r>
              <a:rPr lang="en-US" b="1" dirty="0"/>
              <a:t>phenotype </a:t>
            </a:r>
            <a:r>
              <a:rPr lang="en-US" dirty="0"/>
              <a:t>is physical appearance of that in the individual.  In most cases, the two things will coincide, but, not always! 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286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Biological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Brain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323782"/>
            <a:ext cx="4415055" cy="312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145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Biogological</a:t>
            </a:r>
            <a:r>
              <a:rPr lang="en-GB" dirty="0" smtClean="0"/>
              <a:t>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Neurotransmitters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521584"/>
            <a:ext cx="3216051" cy="292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009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Biological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Evolutionary Theory</a:t>
            </a:r>
          </a:p>
          <a:p>
            <a:r>
              <a:rPr lang="en-US" b="1" dirty="0" smtClean="0"/>
              <a:t>Darwin </a:t>
            </a:r>
            <a:r>
              <a:rPr lang="en-US" dirty="0"/>
              <a:t>suggests that organisms become adapted over time to their environment by a process known as </a:t>
            </a:r>
            <a:r>
              <a:rPr lang="en-US" b="1" dirty="0"/>
              <a:t>natural selection. </a:t>
            </a:r>
            <a:endParaRPr lang="en-US" b="1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254" y="3933056"/>
            <a:ext cx="1925593" cy="277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65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Revision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Before you begin, check your own level of knowledge and understanding using PLCs (Psychology </a:t>
            </a:r>
            <a:r>
              <a:rPr lang="en-GB" smtClean="0"/>
              <a:t>Learning checklists) so </a:t>
            </a:r>
            <a:r>
              <a:rPr lang="en-GB" dirty="0" smtClean="0"/>
              <a:t>you know where to focus your revision.</a:t>
            </a:r>
          </a:p>
          <a:p>
            <a:r>
              <a:rPr lang="en-GB" dirty="0" smtClean="0"/>
              <a:t>Be active – reading notes doesn’t work</a:t>
            </a:r>
          </a:p>
          <a:p>
            <a:r>
              <a:rPr lang="en-GB" b="1" dirty="0" smtClean="0"/>
              <a:t>Look at the specimen assessment materials and mark schemes, practice exam style questions.</a:t>
            </a:r>
          </a:p>
          <a:p>
            <a:r>
              <a:rPr lang="en-GB" dirty="0" smtClean="0"/>
              <a:t>Find what works for you: - flash cards, </a:t>
            </a:r>
            <a:r>
              <a:rPr lang="en-GB" dirty="0" err="1" smtClean="0"/>
              <a:t>mindmaps</a:t>
            </a:r>
            <a:r>
              <a:rPr lang="en-GB" dirty="0" smtClean="0"/>
              <a:t>, posters, quizzes, rewriting notes etc.</a:t>
            </a:r>
          </a:p>
          <a:p>
            <a:r>
              <a:rPr lang="en-GB" dirty="0" smtClean="0"/>
              <a:t>Take breaks, 20 minutes revision and then a 5 minute break.</a:t>
            </a:r>
          </a:p>
          <a:p>
            <a:r>
              <a:rPr lang="en-GB" dirty="0" smtClean="0"/>
              <a:t>Make a revision timetable – but be realistic</a:t>
            </a:r>
            <a:r>
              <a:rPr lang="en-GB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1518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/>
              <a:t>General Tips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ea typeface="ＭＳ Ｐゴシック" pitchFamily="34" charset="-128"/>
              </a:rPr>
              <a:t>Use the size of the response box and number of marks as a guide as to how much to write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 smtClean="0">
                <a:ea typeface="ＭＳ Ｐゴシック" pitchFamily="34" charset="-128"/>
              </a:rPr>
              <a:t>Answer</a:t>
            </a:r>
            <a:r>
              <a:rPr lang="en-GB" altLang="en-US" b="1" dirty="0" smtClean="0">
                <a:ea typeface="ＭＳ Ｐゴシック" pitchFamily="34" charset="-128"/>
              </a:rPr>
              <a:t> all </a:t>
            </a:r>
            <a:r>
              <a:rPr lang="en-GB" altLang="en-US" dirty="0" smtClean="0">
                <a:ea typeface="ＭＳ Ｐゴシック" pitchFamily="34" charset="-128"/>
              </a:rPr>
              <a:t>the questions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Refer to the </a:t>
            </a:r>
            <a:r>
              <a:rPr lang="en-US" altLang="en-US" b="1" dirty="0" smtClean="0">
                <a:ea typeface="ＭＳ Ｐゴシック" pitchFamily="34" charset="-128"/>
              </a:rPr>
              <a:t>stimulus material </a:t>
            </a:r>
            <a:r>
              <a:rPr lang="en-US" altLang="en-US" dirty="0" smtClean="0">
                <a:ea typeface="ＭＳ Ｐゴシック" pitchFamily="34" charset="-128"/>
              </a:rPr>
              <a:t>in your answers (AO2) – Read it carefully.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Use </a:t>
            </a:r>
            <a:r>
              <a:rPr lang="en-US" altLang="en-US" b="1" dirty="0" smtClean="0">
                <a:ea typeface="ＭＳ Ｐゴシック" pitchFamily="34" charset="-128"/>
              </a:rPr>
              <a:t>key terms.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Read and check your answers when you have finished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You have </a:t>
            </a:r>
            <a:r>
              <a:rPr lang="en-US" altLang="en-US" b="1" dirty="0" smtClean="0">
                <a:ea typeface="ＭＳ Ｐゴシック" pitchFamily="34" charset="-128"/>
              </a:rPr>
              <a:t>30 minutes </a:t>
            </a:r>
            <a:r>
              <a:rPr lang="en-US" altLang="en-US" dirty="0" smtClean="0">
                <a:ea typeface="ＭＳ Ｐゴシック" pitchFamily="34" charset="-128"/>
              </a:rPr>
              <a:t>per section (24 marks)</a:t>
            </a:r>
          </a:p>
        </p:txBody>
      </p:sp>
    </p:spTree>
    <p:extLst>
      <p:ext uri="{BB962C8B-B14F-4D97-AF65-F5344CB8AC3E}">
        <p14:creationId xmlns:p14="http://schemas.microsoft.com/office/powerpoint/2010/main" val="1795410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AO3 - 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PEEL</a:t>
            </a:r>
          </a:p>
          <a:p>
            <a:r>
              <a:rPr lang="en-GB" sz="3600" b="1" dirty="0" smtClean="0"/>
              <a:t>P</a:t>
            </a:r>
            <a:r>
              <a:rPr lang="en-GB" sz="3600" dirty="0" smtClean="0"/>
              <a:t>oint</a:t>
            </a:r>
          </a:p>
          <a:p>
            <a:r>
              <a:rPr lang="en-GB" sz="3600" b="1" dirty="0" smtClean="0"/>
              <a:t>E</a:t>
            </a:r>
            <a:r>
              <a:rPr lang="en-GB" sz="3600" dirty="0" smtClean="0"/>
              <a:t>xample </a:t>
            </a:r>
          </a:p>
          <a:p>
            <a:r>
              <a:rPr lang="en-GB" sz="3600" b="1" dirty="0" smtClean="0"/>
              <a:t>E</a:t>
            </a:r>
            <a:r>
              <a:rPr lang="en-GB" sz="3600" dirty="0" smtClean="0"/>
              <a:t>xplain </a:t>
            </a:r>
          </a:p>
          <a:p>
            <a:r>
              <a:rPr lang="en-GB" sz="3600" b="1" dirty="0" smtClean="0"/>
              <a:t>L</a:t>
            </a:r>
            <a:r>
              <a:rPr lang="en-GB" sz="3600" dirty="0" smtClean="0"/>
              <a:t>ink</a:t>
            </a:r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641" y="2128838"/>
            <a:ext cx="3464719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875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AO3 - 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E.g</a:t>
            </a:r>
            <a:r>
              <a:rPr lang="en-GB" dirty="0"/>
              <a:t>. Outline and </a:t>
            </a:r>
            <a:r>
              <a:rPr lang="en-GB" b="1" dirty="0"/>
              <a:t>evaluate</a:t>
            </a:r>
            <a:r>
              <a:rPr lang="en-GB" dirty="0"/>
              <a:t> the behavioural </a:t>
            </a:r>
            <a:r>
              <a:rPr lang="en-GB" dirty="0" smtClean="0"/>
              <a:t>approach.</a:t>
            </a:r>
          </a:p>
          <a:p>
            <a:r>
              <a:rPr lang="en-GB" altLang="en-US" b="1" dirty="0" smtClean="0"/>
              <a:t>Point: -</a:t>
            </a:r>
            <a:r>
              <a:rPr lang="en-GB" altLang="en-US" dirty="0" smtClean="0"/>
              <a:t>The behavioural approach to explaining behaviour has practical applications.</a:t>
            </a:r>
          </a:p>
          <a:p>
            <a:r>
              <a:rPr lang="en-GB" altLang="en-US" b="1" dirty="0" smtClean="0"/>
              <a:t>Example: - </a:t>
            </a:r>
            <a:r>
              <a:rPr lang="en-GB" altLang="en-US" dirty="0" smtClean="0"/>
              <a:t>Systematic desensitisation uses the principles of classical conditioning to treat phobias</a:t>
            </a:r>
            <a:r>
              <a:rPr lang="en-GB" altLang="en-US" b="1" dirty="0" smtClean="0"/>
              <a:t>.</a:t>
            </a:r>
            <a:endParaRPr lang="en-GB" altLang="en-US" dirty="0" smtClean="0"/>
          </a:p>
          <a:p>
            <a:r>
              <a:rPr lang="en-GB" altLang="en-US" b="1" dirty="0" smtClean="0"/>
              <a:t>Explain: - </a:t>
            </a:r>
            <a:r>
              <a:rPr lang="en-GB" altLang="en-US" dirty="0" smtClean="0"/>
              <a:t>People with specific phobias are taught relaxation techniques and then construct a fear hierarchy.  Whilst using relaxation techniques they gradually expose themselves to the items on their hierarchy.  Eventually they become counter conditioned and no longer have a specific phobia.</a:t>
            </a:r>
          </a:p>
          <a:p>
            <a:r>
              <a:rPr lang="en-GB" altLang="en-US" b="1" dirty="0" smtClean="0"/>
              <a:t>Link: -</a:t>
            </a:r>
            <a:r>
              <a:rPr lang="en-GB" altLang="en-US" dirty="0" smtClean="0"/>
              <a:t>This is an advantage of the approach as it can be used therapeutically.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0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1)Origins of Psychology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1873 </a:t>
            </a:r>
            <a:r>
              <a:rPr lang="en-US" b="1" dirty="0" smtClean="0"/>
              <a:t>Wilhelm </a:t>
            </a:r>
            <a:r>
              <a:rPr lang="en-US" b="1" dirty="0"/>
              <a:t>Wundt </a:t>
            </a:r>
            <a:r>
              <a:rPr lang="en-US" dirty="0"/>
              <a:t>published the first book on psychology </a:t>
            </a:r>
            <a:r>
              <a:rPr lang="en-US" b="1" dirty="0"/>
              <a:t>‘Principles of Physiological Psychology’ </a:t>
            </a:r>
            <a:r>
              <a:rPr lang="en-US" b="1" dirty="0" smtClean="0"/>
              <a:t> - Introspection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429000"/>
            <a:ext cx="3710305" cy="278257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910644"/>
              </p:ext>
            </p:extLst>
          </p:nvPr>
        </p:nvGraphicFramePr>
        <p:xfrm>
          <a:off x="5148064" y="3501011"/>
          <a:ext cx="3672408" cy="2160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3812"/>
                <a:gridCol w="2708596"/>
              </a:tblGrid>
              <a:tr h="480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Date (approx.)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Dominant Approach/Perspective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1900s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Freud – Psychodynamic approach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1920-30s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Behaviourism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1950s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Humanism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1960s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Cognitive Psychology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1960s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Social Psychology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1980s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Biological approach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2000s</a:t>
                      </a:r>
                      <a:endParaRPr lang="en-GB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Cognitive Neuroscience</a:t>
                      </a:r>
                      <a:endParaRPr lang="en-GB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60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2) Learning Theory </a:t>
            </a:r>
            <a:br>
              <a:rPr lang="en-GB" dirty="0" smtClean="0"/>
            </a:br>
            <a:r>
              <a:rPr lang="en-GB" sz="2000" dirty="0" smtClean="0"/>
              <a:t>(Behaviourism: just Classical &amp; </a:t>
            </a:r>
            <a:r>
              <a:rPr lang="en-GB" sz="2000" smtClean="0"/>
              <a:t>Operant Conditioning!)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behaviour is learnt: -</a:t>
            </a:r>
          </a:p>
          <a:p>
            <a:r>
              <a:rPr lang="en-GB" b="1" dirty="0" smtClean="0"/>
              <a:t>Classical Conditioning </a:t>
            </a:r>
            <a:r>
              <a:rPr lang="en-GB" dirty="0" smtClean="0"/>
              <a:t>– Association (Pavlov)</a:t>
            </a:r>
          </a:p>
          <a:p>
            <a:r>
              <a:rPr lang="en-GB" b="1" dirty="0" smtClean="0"/>
              <a:t>Operant Conditioning </a:t>
            </a:r>
            <a:r>
              <a:rPr lang="en-GB" dirty="0" smtClean="0"/>
              <a:t>– Reinforcement (Skinner)</a:t>
            </a:r>
          </a:p>
          <a:p>
            <a:r>
              <a:rPr lang="en-GB" b="1" dirty="0" smtClean="0"/>
              <a:t>Social learning Theory </a:t>
            </a:r>
            <a:r>
              <a:rPr lang="en-GB" dirty="0" smtClean="0"/>
              <a:t>– Imitation (Bandura)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653135"/>
            <a:ext cx="2326020" cy="168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79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3) Cognitive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 behaviour is proceeded by a </a:t>
            </a:r>
            <a:r>
              <a:rPr lang="en-GB" b="1" dirty="0" smtClean="0"/>
              <a:t>thought</a:t>
            </a:r>
          </a:p>
          <a:p>
            <a:r>
              <a:rPr lang="en-US" dirty="0"/>
              <a:t>It uses the computer analogy, which suggests that the brain works in much the same way as a computer</a:t>
            </a:r>
            <a:r>
              <a:rPr lang="en-US" b="1" dirty="0"/>
              <a:t>.</a:t>
            </a:r>
            <a:endParaRPr lang="en-GB" dirty="0"/>
          </a:p>
          <a:p>
            <a:endParaRPr lang="en-GB" b="1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50" y="4149080"/>
            <a:ext cx="527050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068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Cognitive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Schema theory</a:t>
            </a:r>
          </a:p>
          <a:p>
            <a:r>
              <a:rPr lang="en-US" dirty="0"/>
              <a:t>Simply put, </a:t>
            </a:r>
            <a:r>
              <a:rPr lang="en-US" b="1" dirty="0"/>
              <a:t>schema theory</a:t>
            </a:r>
            <a:r>
              <a:rPr lang="en-US" dirty="0"/>
              <a:t> states that all knowledge is organized into units. Within these units of knowledge, or </a:t>
            </a:r>
            <a:r>
              <a:rPr lang="en-US" b="1" dirty="0"/>
              <a:t>schemata</a:t>
            </a:r>
            <a:r>
              <a:rPr lang="en-US" dirty="0"/>
              <a:t>, is stored information. </a:t>
            </a:r>
            <a:endParaRPr lang="en-US" dirty="0" smtClean="0"/>
          </a:p>
          <a:p>
            <a:r>
              <a:rPr lang="en-US" b="1" dirty="0" smtClean="0"/>
              <a:t>Bartlett’s War of the Ghosts</a:t>
            </a:r>
            <a:endParaRPr lang="en-GB" b="1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521" y="3933056"/>
            <a:ext cx="2060575" cy="2574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176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33</TotalTime>
  <Words>624</Words>
  <Application>Microsoft Macintosh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Approaches (AS)  D A Gajic (CPsychol, AFBPsS) d.gajic@thepolesworthschool.com </vt:lpstr>
      <vt:lpstr>Revision Tips</vt:lpstr>
      <vt:lpstr>General Tips</vt:lpstr>
      <vt:lpstr>AO3 - Evaluation</vt:lpstr>
      <vt:lpstr>AO3 - Evaluation</vt:lpstr>
      <vt:lpstr>1)Origins of Psychology</vt:lpstr>
      <vt:lpstr>2) Learning Theory  (Behaviourism: just Classical &amp; Operant Conditioning!)</vt:lpstr>
      <vt:lpstr>3) Cognitive Approach</vt:lpstr>
      <vt:lpstr>Cognitive Approach</vt:lpstr>
      <vt:lpstr>Cognitive Neuroscience</vt:lpstr>
      <vt:lpstr>4)Biological Approach</vt:lpstr>
      <vt:lpstr>Biological Approach</vt:lpstr>
      <vt:lpstr>Biological Approach</vt:lpstr>
      <vt:lpstr>Biogological Approach</vt:lpstr>
      <vt:lpstr>Biological Approach</vt:lpstr>
    </vt:vector>
  </TitlesOfParts>
  <Company>The Polesworth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Approaches</dc:title>
  <dc:creator>D Gajic PHS</dc:creator>
  <cp:lastModifiedBy>.</cp:lastModifiedBy>
  <cp:revision>14</cp:revision>
  <dcterms:created xsi:type="dcterms:W3CDTF">2016-01-13T11:55:14Z</dcterms:created>
  <dcterms:modified xsi:type="dcterms:W3CDTF">2016-05-18T17:32:18Z</dcterms:modified>
</cp:coreProperties>
</file>